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5" r:id="rId3"/>
    <p:sldId id="4671" r:id="rId4"/>
    <p:sldId id="4672" r:id="rId5"/>
    <p:sldId id="4673" r:id="rId6"/>
    <p:sldId id="4680" r:id="rId7"/>
    <p:sldId id="4681" r:id="rId8"/>
    <p:sldId id="4674" r:id="rId9"/>
    <p:sldId id="4675" r:id="rId10"/>
    <p:sldId id="4676" r:id="rId11"/>
    <p:sldId id="4677" r:id="rId12"/>
    <p:sldId id="4678" r:id="rId13"/>
    <p:sldId id="4684" r:id="rId14"/>
    <p:sldId id="4687" r:id="rId15"/>
    <p:sldId id="4685" r:id="rId16"/>
    <p:sldId id="4686" r:id="rId17"/>
    <p:sldId id="4683" r:id="rId18"/>
    <p:sldId id="4682" r:id="rId19"/>
    <p:sldId id="4669" r:id="rId20"/>
    <p:sldId id="46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4FA3-4B9E-41C9-C50F-6578272A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4B7CB-9E4C-92AE-B1F7-B1E6BF336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F98DB-709F-F361-4E4A-C856577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A918B-7480-1C18-5C4F-E5730796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E52C-F338-AACF-6703-1BA23927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0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D351-A6C3-7C95-4226-169C121C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8AE1D-66EC-2A53-F913-121F9B9C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770B7-9FAF-DB34-D622-134E99FC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F0EC0-7033-14FF-4D1A-A29FA66E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4ADB-4CB2-620D-1F8A-3C05FBFC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64C08-027C-DFDB-389C-BF646E310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AC2F0-D014-3462-EF88-10907F2DE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E907D-8B96-482C-2DD5-DEEE534B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8FDD-CCE8-0D69-7CC7-6892F81D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7A51-4175-1AB5-6456-5DBDB9D4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C29F-C3D2-2553-80A7-35E7281C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084-5B60-5B99-D141-7FB8691C8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32484-5754-CD14-52DE-BDBB524F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D7F74-D099-7617-F523-1A0C4D25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C40B-72D3-4602-5D47-9BAAC93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4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C711-9398-CAAC-4506-E6E19E90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6FCD-994F-4879-E21F-81C90F10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893-F93F-969E-7EE4-5EC24A8B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6A44-1597-6AFF-2194-EEDEE39B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5B6D-E2E7-1DB1-9B7D-161A1F01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1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A15A-840E-E47D-12BA-C886E06D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03292-8D29-C9CA-E4A6-C9EA24F05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BBE2-D595-5B90-9DC7-2CD44896E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DEFF7-C476-F539-20AC-B5FA86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8E87F-C235-D1FF-1FE4-0C442ADD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4F3C0-9BFD-820B-1C93-7E235923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9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AF6-1E70-7675-07E1-CFDBFA37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B8D51-403C-EB53-10DB-F0A456A2C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96FF4-7B0E-7C47-A0FE-D8B8C491D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CBB27-A8E9-2180-6444-A094CE8DD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AFE05-100F-DAD9-1987-068EF7403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B0C47-0B33-6A0E-B194-943EAE0B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74A60-6C99-B93B-89EC-4205E84B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CEBE2-B7C4-3097-85BA-8632ECA1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1011-479C-8A3E-52DD-3244B548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14262-8366-C4F8-4B73-2EC459B2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E4302-99A9-EC04-5BD8-A74BA312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606D5-4E40-2BEE-BD32-E60C83D1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05BBB-6715-C614-CEA3-393F9BF0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1EA6C-0C82-B08C-22B7-C42E974A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E393-84B4-B206-FCE9-2EE509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9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E4B-A687-5AC6-99E9-151A4020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53BB-D7A7-684C-F6EB-5ACB3BA8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213F-509F-DF08-8ED4-1FEB1ABAD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0514-DE4E-0EF2-5FD3-2FCF6534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D4A49-9E29-1270-3C6F-05BD9D94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2A026-BB88-06F6-A4BD-01CFFDDE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57AA-1126-43B4-D94F-F8BCF61B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F833D-F57C-5B5E-4079-E8FAEC6C6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68E83-B2D8-2F18-0B9B-3E208390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4F3B1-7375-0822-8DD6-F5B6A57F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D71C0-F2DF-2953-4693-F3FD724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D33B-4AEB-1DC6-C4F1-816D43B6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7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BCDA2-2382-4779-6BA8-22F21A5B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4CE4-197F-53E9-5CDF-D0311F3EE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9D4A5-5B09-5C14-3E69-796447229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7F5782CC-5B46-4BE2-9385-F792859F255B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6C3D-D478-0D55-573B-4299AFDB5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B9B2-7F85-6D93-8D93-8AE770DB0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4357050-BBCB-45DC-9D42-D26C64F389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97B19E8-F268-C6E4-D916-B92DD9B3D1B9}"/>
              </a:ext>
            </a:extLst>
          </p:cNvPr>
          <p:cNvSpPr txBox="1">
            <a:spLocks/>
          </p:cNvSpPr>
          <p:nvPr/>
        </p:nvSpPr>
        <p:spPr>
          <a:xfrm>
            <a:off x="838200" y="1795931"/>
            <a:ext cx="10515600" cy="1674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Introduction of Next-Generation Sequencing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B3BD69-BD7B-AB39-AB55-0AD38CAF6221}"/>
              </a:ext>
            </a:extLst>
          </p:cNvPr>
          <p:cNvSpPr txBox="1">
            <a:spLocks/>
          </p:cNvSpPr>
          <p:nvPr/>
        </p:nvSpPr>
        <p:spPr>
          <a:xfrm>
            <a:off x="838200" y="4066597"/>
            <a:ext cx="10515600" cy="127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E2DE6-90BC-26B1-958C-9455B7E8FA01}"/>
              </a:ext>
            </a:extLst>
          </p:cNvPr>
          <p:cNvSpPr txBox="1"/>
          <p:nvPr/>
        </p:nvSpPr>
        <p:spPr>
          <a:xfrm>
            <a:off x="8708408" y="3460599"/>
            <a:ext cx="28194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</a:rPr>
              <a:t>09/06/2024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6AC7-1B5C-983B-E20B-5363AA5B23D2}"/>
              </a:ext>
            </a:extLst>
          </p:cNvPr>
          <p:cNvSpPr txBox="1"/>
          <p:nvPr/>
        </p:nvSpPr>
        <p:spPr>
          <a:xfrm>
            <a:off x="1973943" y="4523433"/>
            <a:ext cx="8461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Dr</a:t>
            </a:r>
            <a:r>
              <a:rPr lang="vi-V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Luu Phuc </a:t>
            </a:r>
            <a:r>
              <a:rPr lang="en-US" sz="2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Loi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2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luu.p.loi</a:t>
            </a:r>
            <a:r>
              <a:rPr lang="vi-V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@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googlemail.com)</a:t>
            </a:r>
            <a:endParaRPr lang="vi-VN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7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5B71-169B-2FA4-58A3-D1BDFD353C85}"/>
              </a:ext>
            </a:extLst>
          </p:cNvPr>
          <p:cNvSpPr txBox="1">
            <a:spLocks/>
          </p:cNvSpPr>
          <p:nvPr/>
        </p:nvSpPr>
        <p:spPr>
          <a:xfrm>
            <a:off x="730814" y="153096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b="1" dirty="0">
                <a:solidFill>
                  <a:srgbClr val="7030A0"/>
                </a:solidFill>
              </a:rPr>
              <a:t>Human Genome Variation: 1000 Genomes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78254-351D-3E73-B417-1A0A9D6A7819}"/>
              </a:ext>
            </a:extLst>
          </p:cNvPr>
          <p:cNvSpPr txBox="1"/>
          <p:nvPr/>
        </p:nvSpPr>
        <p:spPr>
          <a:xfrm>
            <a:off x="1050879" y="5969333"/>
            <a:ext cx="1019553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The number of variant sites per genome</a:t>
            </a:r>
            <a:r>
              <a:rPr lang="vi-VN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of 1K human genomes project (2015)</a:t>
            </a:r>
            <a:br>
              <a:rPr lang="vi-VN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</a:br>
            <a:r>
              <a:rPr lang="it-IT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Kinh in Ho Chi Minh City,</a:t>
            </a:r>
            <a:r>
              <a:rPr lang="vi-VN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4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Vietnam (KHV)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A8B19-7D8B-0D78-ADFE-AE044CE01146}"/>
              </a:ext>
            </a:extLst>
          </p:cNvPr>
          <p:cNvGrpSpPr/>
          <p:nvPr/>
        </p:nvGrpSpPr>
        <p:grpSpPr>
          <a:xfrm>
            <a:off x="967224" y="1860606"/>
            <a:ext cx="9748871" cy="4029131"/>
            <a:chOff x="623428" y="1437024"/>
            <a:chExt cx="10730372" cy="45227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A0FF5-830E-0B45-A7C7-E6415BED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28" y="1437024"/>
              <a:ext cx="10730372" cy="452277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4BF90A-E5C6-604A-3C54-BB12A1919A01}"/>
                </a:ext>
              </a:extLst>
            </p:cNvPr>
            <p:cNvSpPr/>
            <p:nvPr/>
          </p:nvSpPr>
          <p:spPr>
            <a:xfrm>
              <a:off x="4865915" y="4049476"/>
              <a:ext cx="465364" cy="1657350"/>
            </a:xfrm>
            <a:prstGeom prst="rect">
              <a:avLst/>
            </a:prstGeom>
            <a:solidFill>
              <a:srgbClr val="D92FCD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Abyssinica SIL" panose="02000000000000000000" charset="0"/>
                <a:cs typeface="Abyssinica SIL" panose="02000000000000000000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848166-FC43-D5A8-EE53-8D903C5E83FA}"/>
              </a:ext>
            </a:extLst>
          </p:cNvPr>
          <p:cNvSpPr txBox="1"/>
          <p:nvPr/>
        </p:nvSpPr>
        <p:spPr>
          <a:xfrm>
            <a:off x="431448" y="6188175"/>
            <a:ext cx="6094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doi:10.1038/nature15393</a:t>
            </a:r>
            <a:endParaRPr lang="en-US" sz="2800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43B93-263F-2380-072E-69FD76BD1ACE}"/>
              </a:ext>
            </a:extLst>
          </p:cNvPr>
          <p:cNvGrpSpPr/>
          <p:nvPr/>
        </p:nvGrpSpPr>
        <p:grpSpPr>
          <a:xfrm>
            <a:off x="2354657" y="1174040"/>
            <a:ext cx="3967675" cy="2406774"/>
            <a:chOff x="2354657" y="970844"/>
            <a:chExt cx="3967675" cy="24067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F1CF27-9012-C8C3-1A5D-EF08D1F1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9522" y="970844"/>
              <a:ext cx="3035456" cy="24067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C31EE3-6B0C-C1FC-957E-ADDA755B9D10}"/>
                </a:ext>
              </a:extLst>
            </p:cNvPr>
            <p:cNvSpPr txBox="1"/>
            <p:nvPr/>
          </p:nvSpPr>
          <p:spPr>
            <a:xfrm>
              <a:off x="5360988" y="2599353"/>
              <a:ext cx="961344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African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D1423B-CCC2-A724-1E31-4877A2B20506}"/>
                </a:ext>
              </a:extLst>
            </p:cNvPr>
            <p:cNvSpPr txBox="1"/>
            <p:nvPr/>
          </p:nvSpPr>
          <p:spPr>
            <a:xfrm>
              <a:off x="2464934" y="1297404"/>
              <a:ext cx="2202316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Admixed American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2BCD24-FBC4-0D70-BA59-037BDC3594C4}"/>
                </a:ext>
              </a:extLst>
            </p:cNvPr>
            <p:cNvSpPr txBox="1"/>
            <p:nvPr/>
          </p:nvSpPr>
          <p:spPr>
            <a:xfrm>
              <a:off x="2354657" y="2802136"/>
              <a:ext cx="1336901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East Asian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48DD88-59C3-D22F-DB1D-7C5946239DDE}"/>
                </a:ext>
              </a:extLst>
            </p:cNvPr>
            <p:cNvSpPr txBox="1"/>
            <p:nvPr/>
          </p:nvSpPr>
          <p:spPr>
            <a:xfrm>
              <a:off x="4883266" y="1728536"/>
              <a:ext cx="1336901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European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8527FB-CB68-2049-F56F-DB0E60EBF7DB}"/>
                </a:ext>
              </a:extLst>
            </p:cNvPr>
            <p:cNvSpPr txBox="1"/>
            <p:nvPr/>
          </p:nvSpPr>
          <p:spPr>
            <a:xfrm>
              <a:off x="3892778" y="2977352"/>
              <a:ext cx="1549173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South Asian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CCE321A-05B9-0473-7F95-D6BFFECCE4F3}"/>
              </a:ext>
            </a:extLst>
          </p:cNvPr>
          <p:cNvSpPr/>
          <p:nvPr/>
        </p:nvSpPr>
        <p:spPr>
          <a:xfrm>
            <a:off x="2258568" y="1174040"/>
            <a:ext cx="4206240" cy="250128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84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B11-079E-4931-A3C6-C18CD67C85AB}"/>
              </a:ext>
            </a:extLst>
          </p:cNvPr>
          <p:cNvSpPr txBox="1">
            <a:spLocks/>
          </p:cNvSpPr>
          <p:nvPr/>
        </p:nvSpPr>
        <p:spPr>
          <a:xfrm>
            <a:off x="730814" y="2429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000" b="1" dirty="0"/>
              <a:t>Cancer Genome Somatic Variation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A11DD-F32E-5B7C-09AE-6783CE1B5794}"/>
              </a:ext>
            </a:extLst>
          </p:cNvPr>
          <p:cNvSpPr txBox="1"/>
          <p:nvPr/>
        </p:nvSpPr>
        <p:spPr>
          <a:xfrm>
            <a:off x="603250" y="5267960"/>
            <a:ext cx="109835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Mutation</a:t>
            </a:r>
            <a:r>
              <a:rPr lang="vi-VN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burden in 20 tumor types and relative contribution of different</a:t>
            </a:r>
            <a:r>
              <a:rPr lang="vi-VN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mutational</a:t>
            </a:r>
            <a:r>
              <a:rPr lang="vi-VN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processes. </a:t>
            </a:r>
            <a:endParaRPr lang="vi-VN" sz="1800" b="0" i="0" u="none" strike="noStrike" baseline="0" dirty="0"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  <a:p>
            <a:pPr algn="ctr"/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For each tumor type, samples were divided into deciles on the</a:t>
            </a:r>
            <a:r>
              <a:rPr lang="vi-VN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basis of their mutation </a:t>
            </a:r>
            <a:r>
              <a:rPr lang="vi-VN" sz="18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burden. (2015)</a:t>
            </a:r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9295-7331-DE47-EC7F-0F4BDAC98D0F}"/>
              </a:ext>
            </a:extLst>
          </p:cNvPr>
          <p:cNvSpPr txBox="1"/>
          <p:nvPr/>
        </p:nvSpPr>
        <p:spPr>
          <a:xfrm>
            <a:off x="500964" y="6023147"/>
            <a:ext cx="6094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DOI: 10.1126/science.aab4082</a:t>
            </a:r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2806F-5767-CCF2-818F-48DCB756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1266583"/>
            <a:ext cx="10550442" cy="3753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8F5AF8-C6A9-CDB0-0D4E-5D6EA4744C65}"/>
              </a:ext>
            </a:extLst>
          </p:cNvPr>
          <p:cNvSpPr/>
          <p:nvPr/>
        </p:nvSpPr>
        <p:spPr>
          <a:xfrm>
            <a:off x="604157" y="1396093"/>
            <a:ext cx="587829" cy="72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6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DCED9A10-5DB9-12BA-3D9A-DF81B5457BCE}"/>
              </a:ext>
            </a:extLst>
          </p:cNvPr>
          <p:cNvSpPr txBox="1"/>
          <p:nvPr/>
        </p:nvSpPr>
        <p:spPr>
          <a:xfrm>
            <a:off x="1798955" y="455295"/>
            <a:ext cx="91014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High-throughput sequencing (HTS)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21211-3C68-3F9F-1815-92AEC63F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1534795"/>
            <a:ext cx="10835640" cy="4486910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54D9346-6469-D703-E689-69E02C6EADA4}"/>
              </a:ext>
            </a:extLst>
          </p:cNvPr>
          <p:cNvSpPr txBox="1"/>
          <p:nvPr/>
        </p:nvSpPr>
        <p:spPr>
          <a:xfrm>
            <a:off x="7172982" y="6325401"/>
            <a:ext cx="4697890" cy="343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35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https://en.wikipedia.org/wiki/DNA_sequencing</a:t>
            </a:r>
          </a:p>
        </p:txBody>
      </p:sp>
    </p:spTree>
    <p:extLst>
      <p:ext uri="{BB962C8B-B14F-4D97-AF65-F5344CB8AC3E}">
        <p14:creationId xmlns:p14="http://schemas.microsoft.com/office/powerpoint/2010/main" val="48863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654D9346-6469-D703-E689-69E02C6EADA4}"/>
              </a:ext>
            </a:extLst>
          </p:cNvPr>
          <p:cNvSpPr txBox="1"/>
          <p:nvPr/>
        </p:nvSpPr>
        <p:spPr>
          <a:xfrm>
            <a:off x="7172982" y="6325401"/>
            <a:ext cx="4697890" cy="343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35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https://www.nature.com/articles/s41586-019-1238-8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1DE7F-5D0F-B734-7909-83B8A3AC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45" y="369045"/>
            <a:ext cx="9235783" cy="59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0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8E6C8-E6F8-99E0-91BF-C248A971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96" y="539406"/>
            <a:ext cx="7602204" cy="57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0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654D9346-6469-D703-E689-69E02C6EADA4}"/>
              </a:ext>
            </a:extLst>
          </p:cNvPr>
          <p:cNvSpPr txBox="1"/>
          <p:nvPr/>
        </p:nvSpPr>
        <p:spPr>
          <a:xfrm>
            <a:off x="7172982" y="6325401"/>
            <a:ext cx="4697890" cy="343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35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https://www.nature.com/articles/s41586-019-1238-8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67C029F0-094F-E47D-37AD-F394FC62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4" y="1193906"/>
            <a:ext cx="4964792" cy="50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1674F-6F4B-1308-E4C4-BE9EB2DB575A}"/>
              </a:ext>
            </a:extLst>
          </p:cNvPr>
          <p:cNvSpPr txBox="1"/>
          <p:nvPr/>
        </p:nvSpPr>
        <p:spPr>
          <a:xfrm>
            <a:off x="667657" y="297789"/>
            <a:ext cx="10421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Host–microbiome dynamics in inflammatory bowel diseases</a:t>
            </a:r>
          </a:p>
        </p:txBody>
      </p:sp>
    </p:spTree>
    <p:extLst>
      <p:ext uri="{BB962C8B-B14F-4D97-AF65-F5344CB8AC3E}">
        <p14:creationId xmlns:p14="http://schemas.microsoft.com/office/powerpoint/2010/main" val="1935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F1674F-6F4B-1308-E4C4-BE9EB2DB575A}"/>
              </a:ext>
            </a:extLst>
          </p:cNvPr>
          <p:cNvSpPr txBox="1"/>
          <p:nvPr/>
        </p:nvSpPr>
        <p:spPr>
          <a:xfrm>
            <a:off x="667657" y="297789"/>
            <a:ext cx="10421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Short read vs Long read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36B64-51A3-35EA-1668-9DAFD05D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8" y="1233714"/>
            <a:ext cx="9299419" cy="50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674424" y="245659"/>
            <a:ext cx="10515600" cy="696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NGS Applications in 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m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icroorganism 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r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esearch</a:t>
            </a:r>
            <a:endParaRPr lang="en-US" sz="3600" b="1" i="0" dirty="0">
              <a:solidFill>
                <a:schemeClr val="accent4">
                  <a:lumMod val="75000"/>
                </a:schemeClr>
              </a:solidFill>
              <a:effectLst/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50613-9DDB-5C5B-C339-DBEEDB7E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24" y="1089006"/>
            <a:ext cx="6161995" cy="52739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12B704-902E-2705-0E69-7A6248E0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9" t="13731"/>
          <a:stretch/>
        </p:blipFill>
        <p:spPr bwMode="auto">
          <a:xfrm>
            <a:off x="290285" y="2149198"/>
            <a:ext cx="5379866" cy="44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45EED-B841-44B4-BE2A-B936DA0A152A}"/>
              </a:ext>
            </a:extLst>
          </p:cNvPr>
          <p:cNvSpPr txBox="1"/>
          <p:nvPr/>
        </p:nvSpPr>
        <p:spPr>
          <a:xfrm>
            <a:off x="1393371" y="1706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Whole Genome Sequencing (WGS)</a:t>
            </a:r>
            <a:endParaRPr lang="en-US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716BA9-F76A-97EE-4E89-46E653151043}"/>
              </a:ext>
            </a:extLst>
          </p:cNvPr>
          <p:cNvCxnSpPr/>
          <p:nvPr/>
        </p:nvCxnSpPr>
        <p:spPr>
          <a:xfrm flipH="1">
            <a:off x="5065486" y="1378857"/>
            <a:ext cx="2061028" cy="51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0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2DBBD1-6E14-14AE-9372-0B07B90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38" y="622546"/>
            <a:ext cx="5610131" cy="595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DB4E1-AC79-40DC-4E2E-9B8DD2462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0"/>
          <a:stretch/>
        </p:blipFill>
        <p:spPr>
          <a:xfrm>
            <a:off x="120831" y="1608364"/>
            <a:ext cx="5975169" cy="39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674424" y="245659"/>
            <a:ext cx="10515600" cy="696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NGS Applications in 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m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icroorganism 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r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esearch</a:t>
            </a:r>
            <a:endParaRPr lang="en-US" sz="3600" b="1" i="0" dirty="0">
              <a:solidFill>
                <a:schemeClr val="accent4">
                  <a:lumMod val="75000"/>
                </a:schemeClr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24FA-5AEC-4932-2CEB-125B6991BD14}"/>
              </a:ext>
            </a:extLst>
          </p:cNvPr>
          <p:cNvSpPr txBox="1"/>
          <p:nvPr/>
        </p:nvSpPr>
        <p:spPr>
          <a:xfrm>
            <a:off x="928915" y="1307743"/>
            <a:ext cx="10515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b="1" dirty="0"/>
              <a:t>DNA-seq</a:t>
            </a:r>
            <a:r>
              <a:rPr lang="en-US" sz="2800" dirty="0"/>
              <a:t>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Target sequencing (some genes): serotyping and genotyping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Whole Genome Sequencing (WGS): multi locus genotyping, genetic diversity and evolution study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Amplicon metagenomics (16S/ITS): identification/classification/ surveillance study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Shotgun metagenomics: </a:t>
            </a:r>
            <a:r>
              <a:rPr lang="en-US" sz="2800" dirty="0" err="1"/>
              <a:t>resistome</a:t>
            </a:r>
            <a:endParaRPr lang="en-US" sz="2800" dirty="0"/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b="1" dirty="0"/>
              <a:t>RNA-seq</a:t>
            </a:r>
            <a:r>
              <a:rPr lang="en-US" sz="2800" dirty="0"/>
              <a:t>: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Transcriptomics: gene expression for a isolate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Meta-transcriptomics: gene expression for a bulk sample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dirty="0"/>
              <a:t>Single cell RNA-seq: gene expression for individual cells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162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664028" y="640302"/>
            <a:ext cx="10515600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030A0"/>
                </a:solidFill>
              </a:rPr>
              <a:t>Content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A482E2-55A5-7D6A-258E-C418F848E718}"/>
              </a:ext>
            </a:extLst>
          </p:cNvPr>
          <p:cNvSpPr txBox="1">
            <a:spLocks/>
          </p:cNvSpPr>
          <p:nvPr/>
        </p:nvSpPr>
        <p:spPr>
          <a:xfrm>
            <a:off x="387818" y="1915886"/>
            <a:ext cx="11103593" cy="388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Human Genome Project (HGP)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Next-Generation Sequencing (NGS)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Calibri Light" panose="020F0302020204030204" pitchFamily="34" charset="0"/>
              </a:rPr>
              <a:t>Short read vs Long read </a:t>
            </a:r>
            <a:endParaRPr lang="en-US" sz="28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Calibri Light" panose="020F0302020204030204" pitchFamily="34" charset="0"/>
              </a:rPr>
              <a:t>NGS Applications</a:t>
            </a:r>
            <a:endParaRPr lang="en-US" sz="2800" dirty="0">
              <a:solidFill>
                <a:srgbClr val="7030A0"/>
              </a:solidFill>
              <a:latin typeface="Calibri Light" panose="020F0302020204030204" pitchFamily="34" charset="0"/>
            </a:endParaRPr>
          </a:p>
          <a:p>
            <a:pPr lvl="1" algn="just"/>
            <a:endParaRPr lang="en-US" sz="2800" b="1" i="0" dirty="0">
              <a:solidFill>
                <a:srgbClr val="4D00C7"/>
              </a:solidFill>
              <a:effectLst/>
              <a:latin typeface="Calibri Light" panose="020F0302020204030204" pitchFamily="34" charset="0"/>
            </a:endParaRPr>
          </a:p>
          <a:p>
            <a:pPr lvl="1" algn="just"/>
            <a:endParaRPr lang="en-US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A482E2-55A5-7D6A-258E-C418F848E718}"/>
              </a:ext>
            </a:extLst>
          </p:cNvPr>
          <p:cNvSpPr txBox="1">
            <a:spLocks/>
          </p:cNvSpPr>
          <p:nvPr/>
        </p:nvSpPr>
        <p:spPr>
          <a:xfrm>
            <a:off x="387818" y="2251881"/>
            <a:ext cx="11103593" cy="3547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600" b="1" i="0" dirty="0">
                <a:solidFill>
                  <a:srgbClr val="4D00C7"/>
                </a:solidFill>
                <a:effectLst/>
                <a:latin typeface="Calibri Light" panose="020F0302020204030204" pitchFamily="34" charset="0"/>
              </a:rPr>
              <a:t>Thank you for your attention</a:t>
            </a:r>
            <a:r>
              <a:rPr lang="vi-VN" sz="6600" b="1" i="0" dirty="0">
                <a:solidFill>
                  <a:srgbClr val="4D00C7"/>
                </a:solidFill>
                <a:effectLst/>
                <a:latin typeface="Calibri Light" panose="020F0302020204030204" pitchFamily="34" charset="0"/>
              </a:rPr>
              <a:t>!</a:t>
            </a:r>
            <a:endParaRPr lang="en-US" sz="6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7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F678-3B92-A224-E553-F77E66DCFB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Project - HGP</a:t>
            </a:r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 1990 </a:t>
            </a:r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2003</a:t>
            </a:r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AFC8E-7F41-C0D5-CB8C-6858C60EAAC4}"/>
              </a:ext>
            </a:extLst>
          </p:cNvPr>
          <p:cNvSpPr txBox="1">
            <a:spLocks/>
          </p:cNvSpPr>
          <p:nvPr/>
        </p:nvSpPr>
        <p:spPr>
          <a:xfrm>
            <a:off x="674424" y="1915886"/>
            <a:ext cx="5257800" cy="4681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In 2003, the Human Genome Project produced a genome sequence that accounted for over 90% of the human genome (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~3 GB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). </a:t>
            </a:r>
            <a:endParaRPr lang="vi-VN" sz="2000" dirty="0">
              <a:solidFill>
                <a:srgbClr val="000000"/>
              </a:solidFill>
              <a:latin typeface="+mj-lt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It was as close to complete as the technologies for sequencing DNA allowed at the time.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Cost ~3 billion US$</a:t>
            </a:r>
            <a:endParaRPr lang="vi-VN" sz="2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vi-VN" sz="2000" dirty="0">
                <a:solidFill>
                  <a:srgbClr val="000000"/>
                </a:solidFill>
                <a:latin typeface="+mj-lt"/>
              </a:rPr>
              <a:t>=&gt; </a:t>
            </a:r>
            <a:r>
              <a:rPr lang="vi-VN" sz="2000" dirty="0">
                <a:solidFill>
                  <a:srgbClr val="000000"/>
                </a:solidFill>
              </a:rPr>
              <a:t>F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acilitating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advancements in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next-generation sequencing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(NGS)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technologies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EE6D77-6DC8-3B06-E1E2-CB0B9D12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b="1587"/>
          <a:stretch>
            <a:fillRect/>
          </a:stretch>
        </p:blipFill>
        <p:spPr bwMode="auto">
          <a:xfrm>
            <a:off x="8984095" y="2028490"/>
            <a:ext cx="2572057" cy="3233601"/>
          </a:xfrm>
          <a:prstGeom prst="rect">
            <a:avLst/>
          </a:prstGeom>
          <a:noFill/>
          <a:ln>
            <a:noFill/>
          </a:ln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003FBF6-D301-B57A-265E-57DD7D87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47" y="2041078"/>
            <a:ext cx="2464496" cy="3242551"/>
          </a:xfrm>
          <a:prstGeom prst="rect">
            <a:avLst/>
          </a:prstGeom>
          <a:noFill/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F9C33A22-1C21-CC6B-CE7C-D6705232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15" y="5391433"/>
            <a:ext cx="1520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yssinica SIL" panose="02000000000000000000" charset="0"/>
                <a:ea typeface="Abyssinica SIL" panose="02000000000000000000" charset="0"/>
                <a:cs typeface="Arial" panose="02080604020202020204" pitchFamily="34" charset="0"/>
              </a:rPr>
              <a:t>HGP Paper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C6F10C63-0F39-095B-DE0B-A14B46BB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81" y="5391433"/>
            <a:ext cx="23648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yssinica SIL" panose="02000000000000000000" charset="0"/>
                <a:ea typeface="Abyssinica SIL" panose="02000000000000000000" charset="0"/>
                <a:cs typeface="Arial" panose="02080604020202020204" pitchFamily="34" charset="0"/>
              </a:rPr>
              <a:t>Venter/Celera 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14DEE-233A-3040-AB42-2DCE01703755}"/>
              </a:ext>
            </a:extLst>
          </p:cNvPr>
          <p:cNvSpPr txBox="1"/>
          <p:nvPr/>
        </p:nvSpPr>
        <p:spPr>
          <a:xfrm>
            <a:off x="838200" y="6124046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Abyssinica SIL" panose="02000000000000000000" charset="0"/>
                <a:cs typeface="Abyssinica SIL" panose="02000000000000000000" charset="0"/>
              </a:rPr>
              <a:t>https://www.genome.gov/human-genome-project</a:t>
            </a:r>
          </a:p>
        </p:txBody>
      </p:sp>
    </p:spTree>
    <p:extLst>
      <p:ext uri="{BB962C8B-B14F-4D97-AF65-F5344CB8AC3E}">
        <p14:creationId xmlns:p14="http://schemas.microsoft.com/office/powerpoint/2010/main" val="11074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74" y="698604"/>
            <a:ext cx="4683093" cy="5102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9F11F-CC15-8B26-B608-BF65AEE5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9" r="9747"/>
          <a:stretch>
            <a:fillRect/>
          </a:stretch>
        </p:blipFill>
        <p:spPr>
          <a:xfrm>
            <a:off x="1956628" y="698604"/>
            <a:ext cx="3030290" cy="5502534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5593674" y="6012305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7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https://www.ncbi.nlm.nih.gov/nuccore/806904736</a:t>
            </a:r>
          </a:p>
        </p:txBody>
      </p:sp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50" b="1" dirty="0">
                <a:solidFill>
                  <a:srgbClr val="7030A0"/>
                </a:solidFill>
                <a:latin typeface="+mn-lt"/>
              </a:rPr>
              <a:t>Next-Generation Sequencing (NGS): Reference Genome</a:t>
            </a:r>
            <a:endParaRPr lang="en-US" sz="315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957493"/>
            <a:ext cx="5704582" cy="52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241935" y="6368893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a typeface="Abyssinica SIL" panose="02000000000000000000" charset="0"/>
                <a:cs typeface="Abyssinica SIL" panose="02000000000000000000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274376" y="1168984"/>
            <a:ext cx="3773095" cy="2222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765907" y="804345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rgbClr val="222222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</a:t>
            </a:r>
            <a:r>
              <a:rPr lang="en-US" b="1" i="0" dirty="0">
                <a:solidFill>
                  <a:srgbClr val="222222"/>
                </a:solidFill>
                <a:effectLst/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94" y="4164137"/>
            <a:ext cx="3734977" cy="2173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793203" y="3732599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rgbClr val="222222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Mapping to reference</a:t>
            </a:r>
            <a:endParaRPr lang="en-US" b="1" i="0" dirty="0">
              <a:solidFill>
                <a:srgbClr val="222222"/>
              </a:solidFill>
              <a:effectLst/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35216" y="98468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NGS: 1) Parallel Sequencing</a:t>
            </a:r>
            <a:endParaRPr lang="en-US" sz="40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241935" y="6050447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a typeface="Abyssinica SIL" panose="02000000000000000000" charset="0"/>
                <a:cs typeface="Abyssinica SIL" panose="02000000000000000000" charset="0"/>
              </a:rPr>
              <a:t>10.3390/medsci2020098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E46BF4-EFEB-314C-3E29-81D830D9F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3"/>
          <a:stretch/>
        </p:blipFill>
        <p:spPr bwMode="auto">
          <a:xfrm>
            <a:off x="142852" y="2267173"/>
            <a:ext cx="11831434" cy="21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45130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NGS: 2) Reference Genome</a:t>
            </a:r>
            <a:endParaRPr lang="en-US" sz="40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241935" y="6064095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a typeface="Abyssinica SIL" panose="02000000000000000000" charset="0"/>
                <a:cs typeface="Abyssinica SIL" panose="02000000000000000000" charset="0"/>
              </a:rPr>
              <a:t>https://www.genome.gov/about-genomics/fact-sheets/Sequencing-Human-Genome-cost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692479" y="1600134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rgbClr val="222222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274586" y="1600134"/>
            <a:ext cx="3602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rgbClr val="222222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Mapping to reference</a:t>
            </a:r>
            <a:endParaRPr lang="en-US" sz="2800" b="1" i="0" dirty="0">
              <a:solidFill>
                <a:srgbClr val="222222"/>
              </a:solidFill>
              <a:effectLst/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85" y="2069405"/>
            <a:ext cx="4612257" cy="426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8" y="2555489"/>
            <a:ext cx="5133099" cy="28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601103" y="419102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5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Variation</a:t>
            </a:r>
            <a:endParaRPr lang="en-US" sz="54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3D17-DF76-3354-7B00-3DC0582559D9}"/>
              </a:ext>
            </a:extLst>
          </p:cNvPr>
          <p:cNvSpPr txBox="1"/>
          <p:nvPr/>
        </p:nvSpPr>
        <p:spPr>
          <a:xfrm>
            <a:off x="719817" y="1442355"/>
            <a:ext cx="647291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byssinica SIL" panose="02000000000000000000" charset="0"/>
              <a:buChar char="•"/>
            </a:pPr>
            <a:r>
              <a:rPr lang="vi-VN" sz="200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Human genomes are &gt; 99% similar by sequence</a:t>
            </a: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vi-VN" sz="200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A typical human genome has ~ 5 million variants with 3-4 million single nucleotide variants</a:t>
            </a: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vi-VN" sz="200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Humans are diploid</a:t>
            </a:r>
            <a:endParaRPr lang="en-US" sz="2000" dirty="0"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0639-1D41-149A-8E42-AD95AB5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036" y="4509928"/>
            <a:ext cx="4316985" cy="1928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09C1E-F5A1-5F0A-A5F0-FF1E493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094" y="1359517"/>
            <a:ext cx="2042002" cy="267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6222F-ACF0-2E89-9DDB-92A22732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357080"/>
            <a:ext cx="4515082" cy="19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58" t="17728" r="1263"/>
          <a:stretch>
            <a:fillRect/>
          </a:stretch>
        </p:blipFill>
        <p:spPr>
          <a:xfrm>
            <a:off x="737088" y="2873936"/>
            <a:ext cx="6099269" cy="32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DB046-0CA3-6A98-D2C9-E2015C3A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8" y="159658"/>
            <a:ext cx="11972523" cy="63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8618</TotalTime>
  <Words>471</Words>
  <Application>Microsoft Office PowerPoint</Application>
  <PresentationFormat>Widescreen</PresentationFormat>
  <Paragraphs>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Abyssinica SIL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Lưu Phúc Lợi</dc:creator>
  <cp:lastModifiedBy>Lưu Phúc Lợi</cp:lastModifiedBy>
  <cp:revision>461</cp:revision>
  <dcterms:created xsi:type="dcterms:W3CDTF">2024-01-19T01:09:52Z</dcterms:created>
  <dcterms:modified xsi:type="dcterms:W3CDTF">2024-06-10T01:19:15Z</dcterms:modified>
</cp:coreProperties>
</file>